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64" r:id="rId6"/>
    <p:sldId id="260" r:id="rId7"/>
    <p:sldId id="259" r:id="rId8"/>
    <p:sldId id="263" r:id="rId9"/>
    <p:sldId id="270" r:id="rId10"/>
    <p:sldId id="265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87"/>
    <a:srgbClr val="225382"/>
    <a:srgbClr val="74BD43"/>
    <a:srgbClr val="00ABC8"/>
    <a:srgbClr val="E4E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580" autoAdjust="0"/>
  </p:normalViewPr>
  <p:slideViewPr>
    <p:cSldViewPr snapToGrid="0" snapToObjects="1">
      <p:cViewPr>
        <p:scale>
          <a:sx n="100" d="100"/>
          <a:sy n="100" d="100"/>
        </p:scale>
        <p:origin x="95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286223-FEDC-7843-B279-9392535CB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D953C4-60E4-0441-8B84-06B8F0CACB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975350"/>
            <a:ext cx="12192000" cy="882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988DFC-F67E-5A44-A232-192D81278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3452204"/>
            <a:ext cx="8513523" cy="1583259"/>
          </a:xfrm>
        </p:spPr>
        <p:txBody>
          <a:bodyPr anchor="t" anchorCtr="0">
            <a:normAutofit/>
          </a:bodyPr>
          <a:lstStyle>
            <a:lvl1pPr algn="l">
              <a:defRPr sz="3600" b="1">
                <a:solidFill>
                  <a:srgbClr val="22538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4A01EB-74B7-8B41-AF74-35D10A4C3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31299" y="5135672"/>
            <a:ext cx="7684828" cy="65135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253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154F39-D937-8140-9441-D995C0942B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43825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3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1949017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E769941-21DE-8F4B-8BF1-1B51FD2050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3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774257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997294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225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814806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B22FF-DCEF-6140-9777-5D63100F4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B179-E09B-A442-B022-9164DEFAC2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63E81-238F-5748-94C2-2E451907C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E6A71-FBB0-994C-873E-7A652609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843E5-99F3-3F4E-9B62-76144AD1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77BFB-D4F6-AB42-8BB1-C7FC9D66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9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3A00-A4FA-1B41-8C1B-ECA57E8C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AE764-77AA-8549-8A39-4657A606F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344BD-13FD-6D4B-B863-032E87068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8AA8AE-A0B0-4247-96F5-8223B0B20E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07BB43-1DF0-8646-8EC7-9E312EF78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0EEE92-266B-8A49-8C69-B5D99FF4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E374EC-1A91-DD40-A080-D426F510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F1296-174F-4345-9E23-6A026DC44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16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D85C-1D54-BB4F-A5CC-DC7C32F74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2621-480D-CB47-AEDF-871EB04D2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430A2-AF14-5247-8446-A701B4EE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04A063-BF4C-534F-AE22-9C80E4B0D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65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14B66D-E292-D24B-B8F4-DC12E9843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CC68BD-120B-B84B-8880-C0AAD0609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F2D0-5AEF-2D47-856D-590B8F1B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71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7EF30-026C-0D42-8CB0-DD429C1B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EA2D8-57CA-E948-AB51-3CF7204A3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AA0409-1167-864F-8514-4BAACC1E9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77EFF-2025-A542-9F50-BD0015410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E6833-49B0-9E45-8B5C-91AF4652F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FD48F-85B5-A54B-9800-BADC3E5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09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279B-7B98-3F4D-B2A2-9412895F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6A252-DC44-2848-855B-1B1B078D2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43363-F328-4943-9652-28365AE9A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D01F4-87DF-064E-A33E-A8FFFE600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21781-9729-9D4C-928E-26FD163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D1ADC-6A40-5043-9464-A9E1990B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1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37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A8C47-2E63-964A-B282-D015EE046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AFEDA6-C770-644C-9657-5F5F8984B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75FFB-C5E7-D940-9AA1-9ADFFD67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500A3-AB51-D545-8C21-F34E43E6B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8574F-8586-484E-9403-5430AC415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95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B87342-0CC9-094F-B71A-BE034E77E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228FDA-0F44-E64A-8F6C-B79F17D90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F6AA-760D-3A4C-9F2B-E7724D28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5BA36-AB42-A549-B7B2-2057E3171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6286-6EB3-684F-9FDD-19235A602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6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4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3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3CCABD-2541-3E49-84C6-F823998E82CC}"/>
              </a:ext>
            </a:extLst>
          </p:cNvPr>
          <p:cNvSpPr/>
          <p:nvPr userDrawn="1"/>
        </p:nvSpPr>
        <p:spPr>
          <a:xfrm>
            <a:off x="-112734" y="1578279"/>
            <a:ext cx="12400767" cy="4183694"/>
          </a:xfrm>
          <a:prstGeom prst="rect">
            <a:avLst/>
          </a:prstGeom>
          <a:solidFill>
            <a:srgbClr val="E4E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8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3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3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4432CD-E142-FF4B-A2BD-675C2BDD55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4787900"/>
            <a:ext cx="12192000" cy="207010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E94EE2F-251B-2243-8086-F329ED5321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09529" y="4722313"/>
            <a:ext cx="2909417" cy="801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3457183"/>
            <a:ext cx="8428886" cy="1105291"/>
          </a:xfrm>
        </p:spPr>
        <p:txBody>
          <a:bodyPr anchor="t" anchorCtr="0"/>
          <a:lstStyle>
            <a:lvl1pPr>
              <a:defRPr sz="6000"/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674960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83FA7C-0533-E045-884E-6653016C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989"/>
            <a:ext cx="10515600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E2CD5-CBFF-C549-B568-CDD8450CF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03C4D-F56E-494F-BA48-3ABA1BCDB4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84FBA7-6243-504C-B3D2-5C1F8801F8CC}" type="datetimeFigureOut">
              <a:rPr lang="en-US" smtClean="0"/>
              <a:pPr/>
              <a:t>7/29/2025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075DE-F376-2D46-ACA6-B1A379681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576E3-8E31-B245-91A6-A1D8FE06B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87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4" r:id="rId6"/>
    <p:sldLayoutId id="2147483663" r:id="rId7"/>
    <p:sldLayoutId id="2147483665" r:id="rId8"/>
    <p:sldLayoutId id="2147483651" r:id="rId9"/>
    <p:sldLayoutId id="2147483666" r:id="rId10"/>
    <p:sldLayoutId id="2147483667" r:id="rId11"/>
    <p:sldLayoutId id="2147483668" r:id="rId12"/>
    <p:sldLayoutId id="2147483669" r:id="rId13"/>
    <p:sldLayoutId id="2147483652" r:id="rId14"/>
    <p:sldLayoutId id="2147483653" r:id="rId15"/>
    <p:sldLayoutId id="2147483654" r:id="rId16"/>
    <p:sldLayoutId id="2147483655" r:id="rId17"/>
    <p:sldLayoutId id="2147483656" r:id="rId18"/>
    <p:sldLayoutId id="2147483657" r:id="rId19"/>
    <p:sldLayoutId id="2147483658" r:id="rId20"/>
    <p:sldLayoutId id="214748365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2538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99F8462-1BAD-4F7B-A54F-C7EABF169E1C}"/>
              </a:ext>
            </a:extLst>
          </p:cNvPr>
          <p:cNvSpPr txBox="1">
            <a:spLocks/>
          </p:cNvSpPr>
          <p:nvPr/>
        </p:nvSpPr>
        <p:spPr>
          <a:xfrm>
            <a:off x="3130244" y="3486614"/>
            <a:ext cx="9176931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r>
              <a:rPr lang="en-US" sz="4800" dirty="0">
                <a:solidFill>
                  <a:srgbClr val="005487"/>
                </a:solidFill>
                <a:latin typeface="Montserrat" panose="00000500000000000000" pitchFamily="2" charset="0"/>
              </a:rPr>
              <a:t>WV GEAR UP </a:t>
            </a:r>
            <a:br>
              <a:rPr lang="en-US" sz="4800" dirty="0">
                <a:solidFill>
                  <a:srgbClr val="005487"/>
                </a:solidFill>
                <a:latin typeface="Montserrat" panose="00000500000000000000" pitchFamily="2" charset="0"/>
              </a:rPr>
            </a:br>
            <a:r>
              <a:rPr lang="en-US" sz="4800" dirty="0">
                <a:solidFill>
                  <a:srgbClr val="005487"/>
                </a:solidFill>
                <a:latin typeface="Montserrat" panose="00000500000000000000" pitchFamily="2" charset="0"/>
              </a:rPr>
              <a:t>Senior Priority Launch</a:t>
            </a:r>
            <a:br>
              <a:rPr lang="en-US" sz="4800" dirty="0">
                <a:solidFill>
                  <a:srgbClr val="005487"/>
                </a:solidFill>
                <a:latin typeface="Montserrat" panose="00000500000000000000" pitchFamily="2" charset="0"/>
              </a:rPr>
            </a:br>
            <a:br>
              <a:rPr lang="en-US" sz="4800" dirty="0">
                <a:solidFill>
                  <a:srgbClr val="005487"/>
                </a:solidFill>
                <a:latin typeface="Montserrat" panose="00000500000000000000" pitchFamily="2" charset="0"/>
              </a:rPr>
            </a:br>
            <a:endParaRPr lang="en-US" sz="4800" dirty="0">
              <a:solidFill>
                <a:srgbClr val="005487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270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6DC01A-C0FA-4DA7-A824-21314A16BB8F}"/>
              </a:ext>
            </a:extLst>
          </p:cNvPr>
          <p:cNvCxnSpPr/>
          <p:nvPr/>
        </p:nvCxnSpPr>
        <p:spPr>
          <a:xfrm>
            <a:off x="8468104" y="1274143"/>
            <a:ext cx="0" cy="2926080"/>
          </a:xfrm>
          <a:prstGeom prst="line">
            <a:avLst/>
          </a:prstGeom>
          <a:ln w="28575">
            <a:solidFill>
              <a:srgbClr val="005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2">
            <a:extLst>
              <a:ext uri="{FF2B5EF4-FFF2-40B4-BE49-F238E27FC236}">
                <a16:creationId xmlns:a16="http://schemas.microsoft.com/office/drawing/2014/main" id="{C6734C91-DA3D-49EA-A106-EF9207048B36}"/>
              </a:ext>
            </a:extLst>
          </p:cNvPr>
          <p:cNvSpPr txBox="1">
            <a:spLocks/>
          </p:cNvSpPr>
          <p:nvPr/>
        </p:nvSpPr>
        <p:spPr>
          <a:xfrm>
            <a:off x="4714096" y="-33748"/>
            <a:ext cx="1219199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endParaRPr lang="en-US" sz="6000" dirty="0">
              <a:solidFill>
                <a:srgbClr val="005487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DC12B80-A0BF-473B-B45E-D00DCFA530AE}"/>
              </a:ext>
            </a:extLst>
          </p:cNvPr>
          <p:cNvSpPr txBox="1">
            <a:spLocks/>
          </p:cNvSpPr>
          <p:nvPr/>
        </p:nvSpPr>
        <p:spPr>
          <a:xfrm>
            <a:off x="411735" y="1546195"/>
            <a:ext cx="8529236" cy="3528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endParaRPr lang="en-US" sz="1800" dirty="0">
              <a:solidFill>
                <a:srgbClr val="005487"/>
              </a:solidFill>
              <a:latin typeface="Raleway Medium" pitchFamily="2" charset="0"/>
            </a:endParaRPr>
          </a:p>
          <a:p>
            <a:endParaRPr lang="en-US" sz="1800" dirty="0">
              <a:solidFill>
                <a:srgbClr val="005487"/>
              </a:solidFill>
              <a:latin typeface="Raleway Medium" pitchFamily="2" charset="0"/>
            </a:endParaRPr>
          </a:p>
          <a:p>
            <a:endParaRPr lang="en-US" sz="3900" dirty="0">
              <a:solidFill>
                <a:srgbClr val="005487"/>
              </a:solidFill>
              <a:latin typeface="Raleway Medium" pitchFamily="2" charset="0"/>
            </a:endParaRPr>
          </a:p>
          <a:p>
            <a:r>
              <a:rPr lang="en-US" sz="4400" dirty="0">
                <a:solidFill>
                  <a:srgbClr val="005487"/>
                </a:solidFill>
                <a:latin typeface="Montserrat" panose="00000500000000000000" pitchFamily="2" charset="0"/>
              </a:rPr>
              <a:t>Stay Connected!</a:t>
            </a:r>
          </a:p>
          <a:p>
            <a:r>
              <a:rPr lang="en-US" sz="4400" dirty="0">
                <a:solidFill>
                  <a:srgbClr val="005487"/>
                </a:solidFill>
                <a:latin typeface="Montserrat" panose="00000500000000000000" pitchFamily="2" charset="0"/>
              </a:rPr>
              <a:t>Scan to sign up for GEAR UP updates. </a:t>
            </a:r>
            <a:br>
              <a:rPr lang="en-US" sz="4400" dirty="0">
                <a:solidFill>
                  <a:srgbClr val="005487"/>
                </a:solidFill>
                <a:latin typeface="Montserrat" panose="00000500000000000000" pitchFamily="2" charset="0"/>
              </a:rPr>
            </a:br>
            <a:endParaRPr lang="en-US" sz="4400" dirty="0">
              <a:solidFill>
                <a:srgbClr val="005487"/>
              </a:solidFill>
              <a:latin typeface="Montserrat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1600" dirty="0">
                <a:solidFill>
                  <a:srgbClr val="005487"/>
                </a:solidFill>
                <a:latin typeface="Raleway Medium" pitchFamily="2" charset="0"/>
              </a:rPr>
            </a:br>
            <a:r>
              <a:rPr lang="en-US" sz="1600" dirty="0">
                <a:solidFill>
                  <a:srgbClr val="005487"/>
                </a:solidFill>
                <a:latin typeface="Raleway Medium" pitchFamily="2" charset="0"/>
              </a:rPr>
              <a:t>	</a:t>
            </a:r>
            <a:endParaRPr lang="en-US" sz="2200" dirty="0">
              <a:solidFill>
                <a:srgbClr val="2253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800" dirty="0">
              <a:solidFill>
                <a:srgbClr val="005487"/>
              </a:solidFill>
              <a:latin typeface="Raleway Black" panose="020B0604020202020204" pitchFamily="2" charset="0"/>
            </a:endParaRPr>
          </a:p>
          <a:p>
            <a:endParaRPr lang="en-US" sz="4800" dirty="0">
              <a:solidFill>
                <a:srgbClr val="005487"/>
              </a:solidFill>
              <a:latin typeface="Montserrat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89DA1C-8443-C6A2-A0F7-8F27F0597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57" y="5398917"/>
            <a:ext cx="10455546" cy="9632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D486E9-6E31-82C2-A128-93A5C3A8445D}"/>
              </a:ext>
            </a:extLst>
          </p:cNvPr>
          <p:cNvSpPr txBox="1"/>
          <p:nvPr/>
        </p:nvSpPr>
        <p:spPr>
          <a:xfrm>
            <a:off x="1635760" y="4318000"/>
            <a:ext cx="506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538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Website: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538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wvgearup.org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538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2538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YouTube: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538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West Virginia GEAR UP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60E37-EADE-591A-2474-077AC9D62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500" y="1515558"/>
            <a:ext cx="2438400" cy="2438400"/>
          </a:xfrm>
          <a:prstGeom prst="rect">
            <a:avLst/>
          </a:prstGeom>
        </p:spPr>
      </p:pic>
      <p:pic>
        <p:nvPicPr>
          <p:cNvPr id="11" name="Picture 10" descr="A group of green logos&#10;&#10;Description automatically generated">
            <a:extLst>
              <a:ext uri="{FF2B5EF4-FFF2-40B4-BE49-F238E27FC236}">
                <a16:creationId xmlns:a16="http://schemas.microsoft.com/office/drawing/2014/main" id="{CD1AA9C2-1D42-D3DA-8B7C-61C214320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4897" y="5119136"/>
            <a:ext cx="2622453" cy="1475130"/>
          </a:xfrm>
          <a:prstGeom prst="rect">
            <a:avLst/>
          </a:prstGeom>
        </p:spPr>
      </p:pic>
      <p:pic>
        <p:nvPicPr>
          <p:cNvPr id="14" name="Picture 13" descr="A green pin with a circle in the middle&#10;&#10;Description automatically generated">
            <a:extLst>
              <a:ext uri="{FF2B5EF4-FFF2-40B4-BE49-F238E27FC236}">
                <a16:creationId xmlns:a16="http://schemas.microsoft.com/office/drawing/2014/main" id="{1D110000-5040-FBE6-79ED-C01341FF80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057" y="3993727"/>
            <a:ext cx="1247603" cy="124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1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6DC01A-C0FA-4DA7-A824-21314A16BB8F}"/>
              </a:ext>
            </a:extLst>
          </p:cNvPr>
          <p:cNvCxnSpPr/>
          <p:nvPr/>
        </p:nvCxnSpPr>
        <p:spPr>
          <a:xfrm>
            <a:off x="4246171" y="1965960"/>
            <a:ext cx="0" cy="2926080"/>
          </a:xfrm>
          <a:prstGeom prst="line">
            <a:avLst/>
          </a:prstGeom>
          <a:ln w="28575">
            <a:solidFill>
              <a:srgbClr val="005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2">
            <a:extLst>
              <a:ext uri="{FF2B5EF4-FFF2-40B4-BE49-F238E27FC236}">
                <a16:creationId xmlns:a16="http://schemas.microsoft.com/office/drawing/2014/main" id="{C6734C91-DA3D-49EA-A106-EF9207048B36}"/>
              </a:ext>
            </a:extLst>
          </p:cNvPr>
          <p:cNvSpPr txBox="1">
            <a:spLocks/>
          </p:cNvSpPr>
          <p:nvPr/>
        </p:nvSpPr>
        <p:spPr>
          <a:xfrm>
            <a:off x="4714096" y="-33748"/>
            <a:ext cx="1219199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endParaRPr lang="en-US" sz="6000" dirty="0">
              <a:solidFill>
                <a:srgbClr val="005487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DC12B80-A0BF-473B-B45E-D00DCFA530AE}"/>
              </a:ext>
            </a:extLst>
          </p:cNvPr>
          <p:cNvSpPr txBox="1">
            <a:spLocks/>
          </p:cNvSpPr>
          <p:nvPr/>
        </p:nvSpPr>
        <p:spPr>
          <a:xfrm>
            <a:off x="4436509" y="1889207"/>
            <a:ext cx="12191999" cy="3422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endParaRPr lang="en-US" sz="1800" dirty="0">
              <a:solidFill>
                <a:srgbClr val="005487"/>
              </a:solidFill>
              <a:latin typeface="Raleway Medium" pitchFamily="2" charset="0"/>
            </a:endParaRPr>
          </a:p>
          <a:p>
            <a:endParaRPr lang="en-US" sz="1800" dirty="0">
              <a:solidFill>
                <a:srgbClr val="005487"/>
              </a:solidFill>
              <a:latin typeface="Raleway Medium" pitchFamily="2" charset="0"/>
            </a:endParaRPr>
          </a:p>
          <a:p>
            <a:endParaRPr lang="en-US" sz="3900" dirty="0">
              <a:solidFill>
                <a:srgbClr val="005487"/>
              </a:solidFill>
              <a:latin typeface="Raleway Medium" pitchFamily="2" charset="0"/>
            </a:endParaRPr>
          </a:p>
          <a:p>
            <a:r>
              <a:rPr lang="en-US" sz="430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 Coordinator Name</a:t>
            </a:r>
            <a:br>
              <a:rPr lang="en-US" sz="160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b="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WV GEAR UP Site Coordinator</a:t>
            </a:r>
          </a:p>
          <a:p>
            <a:br>
              <a:rPr lang="en-US" sz="1900" b="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b="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 Name</a:t>
            </a:r>
          </a:p>
          <a:p>
            <a:br>
              <a:rPr lang="en-US" sz="1900" b="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900" b="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</a:t>
            </a:r>
          </a:p>
          <a:p>
            <a:r>
              <a:rPr lang="en-US" sz="1900" b="0" dirty="0">
                <a:solidFill>
                  <a:srgbClr val="0054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Phone: </a:t>
            </a:r>
          </a:p>
          <a:p>
            <a:endParaRPr lang="en-US" sz="1800" dirty="0">
              <a:solidFill>
                <a:srgbClr val="005487"/>
              </a:solidFill>
              <a:latin typeface="Raleway Medium" pitchFamily="2" charset="0"/>
            </a:endParaRPr>
          </a:p>
          <a:p>
            <a:endParaRPr lang="en-US" sz="4800" dirty="0">
              <a:solidFill>
                <a:srgbClr val="005487"/>
              </a:solidFill>
              <a:latin typeface="Raleway Black" panose="020B0604020202020204" pitchFamily="2" charset="0"/>
            </a:endParaRPr>
          </a:p>
          <a:p>
            <a:endParaRPr lang="en-US" sz="4800" dirty="0">
              <a:solidFill>
                <a:srgbClr val="005487"/>
              </a:solidFill>
              <a:latin typeface="Montserrat" panose="00000500000000000000" pitchFamily="2" charset="0"/>
            </a:endParaRPr>
          </a:p>
        </p:txBody>
      </p:sp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36CB0847-CC7E-4214-BE95-90024E5EEAF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36172" y="2047211"/>
            <a:ext cx="2763578" cy="276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B7D6-D386-4194-9255-89A52EEC0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2480"/>
            <a:ext cx="10515600" cy="613775"/>
          </a:xfrm>
        </p:spPr>
        <p:txBody>
          <a:bodyPr>
            <a:noAutofit/>
          </a:bodyPr>
          <a:lstStyle/>
          <a:p>
            <a:r>
              <a:rPr lang="en-US" sz="4500" dirty="0"/>
              <a:t>GEAR UP Site-Level Staff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3B5FA5-4945-486D-91C4-7137E36B9168}"/>
              </a:ext>
            </a:extLst>
          </p:cNvPr>
          <p:cNvSpPr txBox="1">
            <a:spLocks/>
          </p:cNvSpPr>
          <p:nvPr/>
        </p:nvSpPr>
        <p:spPr>
          <a:xfrm>
            <a:off x="898071" y="2045563"/>
            <a:ext cx="13408833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/>
              <a:t>Site Coordinator Name</a:t>
            </a:r>
            <a:br>
              <a:rPr lang="en-US" sz="3600" dirty="0"/>
            </a:br>
            <a:r>
              <a:rPr lang="en-US" sz="2000" b="0" dirty="0"/>
              <a:t>WV GEAR UP Site Coordinator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36362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3718434-F0CC-45BA-B18E-C8022765294C}"/>
              </a:ext>
            </a:extLst>
          </p:cNvPr>
          <p:cNvSpPr txBox="1">
            <a:spLocks/>
          </p:cNvSpPr>
          <p:nvPr/>
        </p:nvSpPr>
        <p:spPr>
          <a:xfrm>
            <a:off x="4729021" y="2353852"/>
            <a:ext cx="7213597" cy="25449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SEVEN YEARS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1 of 4 State Grants Funded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WV Higher Education Policy Commission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Fiscal Agent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Service Region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11 Counties Served</a:t>
            </a:r>
          </a:p>
          <a:p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50 Schools</a:t>
            </a:r>
          </a:p>
          <a:p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College Partners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Glenville State University | Marshall University | SWVCTC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endParaRPr lang="en-US" sz="2000" dirty="0">
              <a:solidFill>
                <a:srgbClr val="005487"/>
              </a:solidFill>
              <a:latin typeface="Raleway" panose="020B05030301010600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6DC01A-C0FA-4DA7-A824-21314A16BB8F}"/>
              </a:ext>
            </a:extLst>
          </p:cNvPr>
          <p:cNvCxnSpPr/>
          <p:nvPr/>
        </p:nvCxnSpPr>
        <p:spPr>
          <a:xfrm>
            <a:off x="4384964" y="1213997"/>
            <a:ext cx="0" cy="4023360"/>
          </a:xfrm>
          <a:prstGeom prst="line">
            <a:avLst/>
          </a:prstGeom>
          <a:ln w="28575">
            <a:solidFill>
              <a:srgbClr val="005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2">
            <a:extLst>
              <a:ext uri="{FF2B5EF4-FFF2-40B4-BE49-F238E27FC236}">
                <a16:creationId xmlns:a16="http://schemas.microsoft.com/office/drawing/2014/main" id="{C6734C91-DA3D-49EA-A106-EF9207048B36}"/>
              </a:ext>
            </a:extLst>
          </p:cNvPr>
          <p:cNvSpPr txBox="1">
            <a:spLocks/>
          </p:cNvSpPr>
          <p:nvPr/>
        </p:nvSpPr>
        <p:spPr>
          <a:xfrm>
            <a:off x="4714096" y="-33748"/>
            <a:ext cx="1219199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r>
              <a:rPr lang="en-US" sz="6000" dirty="0">
                <a:solidFill>
                  <a:srgbClr val="005487"/>
                </a:solidFill>
                <a:latin typeface="Montserrat" panose="00000500000000000000" pitchFamily="2" charset="0"/>
              </a:rPr>
              <a:t>$24.5 Million</a:t>
            </a:r>
          </a:p>
        </p:txBody>
      </p:sp>
      <p:pic>
        <p:nvPicPr>
          <p:cNvPr id="3" name="Picture 2" descr="A logo with text and arrow&#10;&#10;Description automatically generated with medium confidence">
            <a:extLst>
              <a:ext uri="{FF2B5EF4-FFF2-40B4-BE49-F238E27FC236}">
                <a16:creationId xmlns:a16="http://schemas.microsoft.com/office/drawing/2014/main" id="{3BEB7D97-2804-9580-5840-2C6D5D4CE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" y="1249326"/>
            <a:ext cx="3952701" cy="395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095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state of west virginia&#10;&#10;AI-generated content may be incorrect.">
            <a:extLst>
              <a:ext uri="{FF2B5EF4-FFF2-40B4-BE49-F238E27FC236}">
                <a16:creationId xmlns:a16="http://schemas.microsoft.com/office/drawing/2014/main" id="{AFE91259-B347-9213-F120-3B186EC681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31" t="8699" r="4759" b="9328"/>
          <a:stretch>
            <a:fillRect/>
          </a:stretch>
        </p:blipFill>
        <p:spPr>
          <a:xfrm>
            <a:off x="1749365" y="375385"/>
            <a:ext cx="8693269" cy="61794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8CD9BD7-3C1F-A4DF-7FAB-EF0B34F2A251}"/>
              </a:ext>
            </a:extLst>
          </p:cNvPr>
          <p:cNvSpPr/>
          <p:nvPr/>
        </p:nvSpPr>
        <p:spPr>
          <a:xfrm>
            <a:off x="9800268" y="5772726"/>
            <a:ext cx="1569695" cy="782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33389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6DC01A-C0FA-4DA7-A824-21314A16BB8F}"/>
              </a:ext>
            </a:extLst>
          </p:cNvPr>
          <p:cNvCxnSpPr/>
          <p:nvPr/>
        </p:nvCxnSpPr>
        <p:spPr>
          <a:xfrm>
            <a:off x="4384964" y="1213997"/>
            <a:ext cx="0" cy="4023360"/>
          </a:xfrm>
          <a:prstGeom prst="line">
            <a:avLst/>
          </a:prstGeom>
          <a:ln w="28575">
            <a:solidFill>
              <a:srgbClr val="005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2">
            <a:extLst>
              <a:ext uri="{FF2B5EF4-FFF2-40B4-BE49-F238E27FC236}">
                <a16:creationId xmlns:a16="http://schemas.microsoft.com/office/drawing/2014/main" id="{C6734C91-DA3D-49EA-A106-EF9207048B36}"/>
              </a:ext>
            </a:extLst>
          </p:cNvPr>
          <p:cNvSpPr txBox="1">
            <a:spLocks/>
          </p:cNvSpPr>
          <p:nvPr/>
        </p:nvSpPr>
        <p:spPr>
          <a:xfrm>
            <a:off x="4714096" y="-33748"/>
            <a:ext cx="1219199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r>
              <a:rPr lang="en-US" sz="6000" dirty="0">
                <a:solidFill>
                  <a:srgbClr val="005487"/>
                </a:solidFill>
                <a:latin typeface="Montserrat" panose="00000500000000000000" pitchFamily="2" charset="0"/>
              </a:rPr>
              <a:t>Hybrid Model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75B79C-F327-407C-8CEA-CEDBBFF1A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809" y="1975758"/>
            <a:ext cx="6428507" cy="2544998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TWO COHORTS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Class of 2027 and 2028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PRIORITY GROUP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Each year’s senior class</a:t>
            </a:r>
            <a:b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</a:br>
            <a:b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FIRST-YEAR OF POSTSECONDARY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Each year for all students graduating from a participating West Virginia GEAR UP high school</a:t>
            </a:r>
            <a:b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</a:b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  <a:t>STATEWIDE SERVICES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r>
              <a:rPr lang="en-US" sz="2000" dirty="0">
                <a:solidFill>
                  <a:srgbClr val="A3D55D"/>
                </a:solidFill>
                <a:latin typeface="Raleway" panose="020B0503030101060003" pitchFamily="34" charset="0"/>
              </a:rPr>
              <a:t>Ongoing</a:t>
            </a:r>
            <a:br>
              <a:rPr lang="en-US" sz="2000" dirty="0">
                <a:solidFill>
                  <a:srgbClr val="005487"/>
                </a:solidFill>
                <a:latin typeface="Raleway" panose="020B0503030101060003" pitchFamily="34" charset="0"/>
              </a:rPr>
            </a:br>
            <a:endParaRPr lang="en-US" sz="2000" dirty="0">
              <a:solidFill>
                <a:srgbClr val="005487"/>
              </a:solidFill>
              <a:latin typeface="Raleway" panose="020B0503030101060003" pitchFamily="34" charset="0"/>
            </a:endParaRPr>
          </a:p>
        </p:txBody>
      </p:sp>
      <p:pic>
        <p:nvPicPr>
          <p:cNvPr id="2" name="Picture 1" descr="A logo with text and arrow&#10;&#10;Description automatically generated with medium confidence">
            <a:extLst>
              <a:ext uri="{FF2B5EF4-FFF2-40B4-BE49-F238E27FC236}">
                <a16:creationId xmlns:a16="http://schemas.microsoft.com/office/drawing/2014/main" id="{A813FFFE-9269-59BC-A3D8-D5B0EA877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" y="1249326"/>
            <a:ext cx="3952701" cy="395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0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E7C40A-4306-4136-9287-89A686B3AA5B}"/>
              </a:ext>
            </a:extLst>
          </p:cNvPr>
          <p:cNvSpPr txBox="1"/>
          <p:nvPr/>
        </p:nvSpPr>
        <p:spPr>
          <a:xfrm>
            <a:off x="351063" y="5102679"/>
            <a:ext cx="8311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SERVICES TO STUDENTS, </a:t>
            </a:r>
            <a:b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</a:br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FAMILIES, AND EDUCATORS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0DC3EF-6C85-2073-91C4-5B32EDAEB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99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B7D6-D386-4194-9255-89A52EEC0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2480"/>
            <a:ext cx="10515600" cy="613775"/>
          </a:xfrm>
        </p:spPr>
        <p:txBody>
          <a:bodyPr>
            <a:noAutofit/>
          </a:bodyPr>
          <a:lstStyle/>
          <a:p>
            <a:r>
              <a:rPr lang="en-US" sz="4500" dirty="0"/>
              <a:t>FREE Activities and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1CA50-5903-4065-BF09-431B95154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059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latin typeface="Helvetica" panose="020B0604020202020204" pitchFamily="34" charset="0"/>
                <a:cs typeface="Helvetica" panose="020B0604020202020204" pitchFamily="34" charset="0"/>
              </a:rPr>
              <a:t>GEAR UP </a:t>
            </a:r>
            <a:r>
              <a:rPr lang="en-US" sz="4000" b="0" dirty="0">
                <a:latin typeface="Helvetica" panose="020B0604020202020204" pitchFamily="34" charset="0"/>
                <a:cs typeface="Helvetica" panose="020B0604020202020204" pitchFamily="34" charset="0"/>
              </a:rPr>
              <a:t>provides many </a:t>
            </a:r>
            <a:r>
              <a:rPr lang="en-US" sz="4000" b="1" dirty="0">
                <a:latin typeface="Helvetica" panose="020B0604020202020204" pitchFamily="34" charset="0"/>
                <a:cs typeface="Helvetica" panose="020B0604020202020204" pitchFamily="34" charset="0"/>
              </a:rPr>
              <a:t>FREE </a:t>
            </a:r>
            <a:r>
              <a:rPr lang="en-US" sz="4000" b="0" dirty="0">
                <a:latin typeface="Helvetica" panose="020B0604020202020204" pitchFamily="34" charset="0"/>
                <a:cs typeface="Helvetica" panose="020B0604020202020204" pitchFamily="34" charset="0"/>
              </a:rPr>
              <a:t>activities and services to help </a:t>
            </a:r>
            <a:r>
              <a:rPr lang="en-US" sz="4000" b="1" dirty="0">
                <a:latin typeface="Helvetica" panose="020B0604020202020204" pitchFamily="34" charset="0"/>
                <a:cs typeface="Helvetica" panose="020B0604020202020204" pitchFamily="34" charset="0"/>
              </a:rPr>
              <a:t>students</a:t>
            </a:r>
            <a:r>
              <a:rPr lang="en-US" sz="4000" b="0" dirty="0">
                <a:latin typeface="Helvetica" panose="020B0604020202020204" pitchFamily="34" charset="0"/>
                <a:cs typeface="Helvetica" panose="020B0604020202020204" pitchFamily="34" charset="0"/>
              </a:rPr>
              <a:t> and their </a:t>
            </a:r>
            <a:r>
              <a:rPr lang="en-US" sz="4000" b="1" dirty="0">
                <a:latin typeface="Helvetica" panose="020B0604020202020204" pitchFamily="34" charset="0"/>
                <a:cs typeface="Helvetica" panose="020B0604020202020204" pitchFamily="34" charset="0"/>
              </a:rPr>
              <a:t>families</a:t>
            </a:r>
            <a:r>
              <a:rPr lang="en-US" sz="4000" b="0" dirty="0">
                <a:latin typeface="Helvetica" panose="020B0604020202020204" pitchFamily="34" charset="0"/>
                <a:cs typeface="Helvetica" panose="020B0604020202020204" pitchFamily="34" charset="0"/>
              </a:rPr>
              <a:t> plan, apply and pay for education and training beyond high school.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01366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74C15-4E0E-4FCC-A45E-DEA6E7F63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692" y="496628"/>
            <a:ext cx="10515600" cy="613775"/>
          </a:xfrm>
        </p:spPr>
        <p:txBody>
          <a:bodyPr>
            <a:normAutofit fontScale="90000"/>
          </a:bodyPr>
          <a:lstStyle/>
          <a:p>
            <a:r>
              <a:rPr lang="en-US" dirty="0"/>
              <a:t>FREE Activities and Services: </a:t>
            </a:r>
            <a:br>
              <a:rPr lang="en-US" dirty="0"/>
            </a:br>
            <a:r>
              <a:rPr lang="en-US" dirty="0"/>
              <a:t>Senior Priority Group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39A4EE6-80D2-4C91-9DEC-DAFB22BC8422}"/>
              </a:ext>
            </a:extLst>
          </p:cNvPr>
          <p:cNvSpPr txBox="1">
            <a:spLocks/>
          </p:cNvSpPr>
          <p:nvPr/>
        </p:nvSpPr>
        <p:spPr>
          <a:xfrm>
            <a:off x="702691" y="1560393"/>
            <a:ext cx="5786885" cy="44120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TXT 4 Success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Dual credit courses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SAT/ACT prep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Online tutoring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College Application and Exploration Week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In-state college campus visits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FAFSA completion workshops 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State financial aid and scholarship workshops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Transition and college readiness family events</a:t>
            </a:r>
          </a:p>
          <a:p>
            <a:pPr marL="342900" indent="-342900">
              <a:lnSpc>
                <a:spcPct val="120000"/>
              </a:lnSpc>
              <a:buClr>
                <a:srgbClr val="76BC21"/>
              </a:buClr>
              <a:buFont typeface="Arial" panose="020B0604020202020204" pitchFamily="34" charset="0"/>
              <a:buChar char="•"/>
            </a:pPr>
            <a:r>
              <a:rPr lang="en-US" sz="2300" b="0" i="0" dirty="0">
                <a:solidFill>
                  <a:srgbClr val="30303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College Decision Day </a:t>
            </a:r>
            <a:endParaRPr lang="en-US" sz="2300" b="0" dirty="0">
              <a:solidFill>
                <a:srgbClr val="004087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26" name="Picture 2" descr="No photo description available.">
            <a:extLst>
              <a:ext uri="{FF2B5EF4-FFF2-40B4-BE49-F238E27FC236}">
                <a16:creationId xmlns:a16="http://schemas.microsoft.com/office/drawing/2014/main" id="{B595DEF7-D94C-29D4-B122-F2A62449C1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b="25442"/>
          <a:stretch/>
        </p:blipFill>
        <p:spPr bwMode="auto">
          <a:xfrm>
            <a:off x="6886801" y="1700620"/>
            <a:ext cx="4248151" cy="345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419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A6D41-DBCB-E67E-F49B-59AA09254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989"/>
            <a:ext cx="5244377" cy="613775"/>
          </a:xfrm>
        </p:spPr>
        <p:txBody>
          <a:bodyPr>
            <a:normAutofit fontScale="90000"/>
          </a:bodyPr>
          <a:lstStyle/>
          <a:p>
            <a:r>
              <a:rPr lang="en-US" dirty="0"/>
              <a:t>Family Action Network </a:t>
            </a:r>
            <a:br>
              <a:rPr lang="en-US" dirty="0"/>
            </a:br>
            <a:r>
              <a:rPr lang="en-US" dirty="0"/>
              <a:t>(FANs)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A609F-C8B8-BE29-786F-FCF4B3114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6"/>
            <a:ext cx="4827334" cy="462260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8000" dirty="0">
                <a:solidFill>
                  <a:srgbClr val="303030"/>
                </a:solidFill>
              </a:rPr>
              <a:t>P</a:t>
            </a:r>
            <a:r>
              <a:rPr lang="en-US" sz="8000" b="0" i="0" dirty="0">
                <a:solidFill>
                  <a:srgbClr val="303030"/>
                </a:solidFill>
                <a:effectLst/>
              </a:rPr>
              <a:t>artnership between student families and the WV GEAR UP staff </a:t>
            </a:r>
          </a:p>
          <a:p>
            <a:pPr>
              <a:lnSpc>
                <a:spcPct val="120000"/>
              </a:lnSpc>
            </a:pPr>
            <a:r>
              <a:rPr lang="en-US" sz="8000" b="0" i="0" dirty="0">
                <a:solidFill>
                  <a:srgbClr val="303030"/>
                </a:solidFill>
                <a:effectLst/>
              </a:rPr>
              <a:t>Encourages family engagement and outreach </a:t>
            </a:r>
          </a:p>
          <a:p>
            <a:pPr>
              <a:lnSpc>
                <a:spcPct val="120000"/>
              </a:lnSpc>
            </a:pPr>
            <a:r>
              <a:rPr lang="en-US" sz="8000" dirty="0">
                <a:solidFill>
                  <a:srgbClr val="303030"/>
                </a:solidFill>
              </a:rPr>
              <a:t>P</a:t>
            </a:r>
            <a:r>
              <a:rPr lang="en-US" sz="8000" b="0" i="0" dirty="0">
                <a:solidFill>
                  <a:srgbClr val="303030"/>
                </a:solidFill>
                <a:effectLst/>
              </a:rPr>
              <a:t>rovides tools and resources to help students and families make informed decisions about their future</a:t>
            </a:r>
          </a:p>
          <a:p>
            <a:pPr>
              <a:lnSpc>
                <a:spcPct val="120000"/>
              </a:lnSpc>
            </a:pPr>
            <a:r>
              <a:rPr lang="en-US" sz="8000" dirty="0">
                <a:solidFill>
                  <a:srgbClr val="303030"/>
                </a:solidFill>
              </a:rPr>
              <a:t>Participate in exclusive w</a:t>
            </a:r>
            <a:r>
              <a:rPr lang="en-US" sz="8000" b="0" i="0" dirty="0">
                <a:solidFill>
                  <a:srgbClr val="303030"/>
                </a:solidFill>
                <a:effectLst/>
              </a:rPr>
              <a:t>ebinars and workshops designed to help families navigate the college process.</a:t>
            </a:r>
            <a:endParaRPr lang="en-US" sz="8000" dirty="0"/>
          </a:p>
          <a:p>
            <a:endParaRPr lang="en-US" dirty="0"/>
          </a:p>
        </p:txBody>
      </p:sp>
      <p:pic>
        <p:nvPicPr>
          <p:cNvPr id="5" name="Picture 4" descr="A qr code with a logo&#10;&#10;Description automatically generated">
            <a:extLst>
              <a:ext uri="{FF2B5EF4-FFF2-40B4-BE49-F238E27FC236}">
                <a16:creationId xmlns:a16="http://schemas.microsoft.com/office/drawing/2014/main" id="{0B8F4683-8A13-8B62-FCFC-EE677186F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221" y="1772038"/>
            <a:ext cx="3313923" cy="331392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0E68E44-CBB7-7C6C-18AC-2558FAAB02E6}"/>
              </a:ext>
            </a:extLst>
          </p:cNvPr>
          <p:cNvCxnSpPr>
            <a:cxnSpLocks/>
          </p:cNvCxnSpPr>
          <p:nvPr/>
        </p:nvCxnSpPr>
        <p:spPr>
          <a:xfrm>
            <a:off x="6082577" y="1485504"/>
            <a:ext cx="0" cy="4215500"/>
          </a:xfrm>
          <a:prstGeom prst="line">
            <a:avLst/>
          </a:prstGeom>
          <a:ln w="28575">
            <a:solidFill>
              <a:srgbClr val="005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7B3CD8BF-8C54-4D2A-C980-B0F8D1CB2831}"/>
              </a:ext>
            </a:extLst>
          </p:cNvPr>
          <p:cNvSpPr txBox="1">
            <a:spLocks/>
          </p:cNvSpPr>
          <p:nvPr/>
        </p:nvSpPr>
        <p:spPr>
          <a:xfrm>
            <a:off x="6646995" y="449642"/>
            <a:ext cx="5244377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22538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900" dirty="0">
                <a:solidFill>
                  <a:srgbClr val="74BD43"/>
                </a:solidFill>
              </a:rPr>
              <a:t>Join the FANs Facebook group today!</a:t>
            </a:r>
          </a:p>
        </p:txBody>
      </p:sp>
    </p:spTree>
    <p:extLst>
      <p:ext uri="{BB962C8B-B14F-4D97-AF65-F5344CB8AC3E}">
        <p14:creationId xmlns:p14="http://schemas.microsoft.com/office/powerpoint/2010/main" val="2882505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D29F5C-6DB2-544B-87CF-B14B85C745F0}" vid="{321A22BE-AFC3-AC47-9EB9-A3E1BF47B2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WV_GEAR_UP_PowerPointTemplate</Template>
  <TotalTime>3197</TotalTime>
  <Words>305</Words>
  <Application>Microsoft Office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Helvetica</vt:lpstr>
      <vt:lpstr>Montserrat</vt:lpstr>
      <vt:lpstr>Raleway</vt:lpstr>
      <vt:lpstr>Raleway Black</vt:lpstr>
      <vt:lpstr>Raleway Medium</vt:lpstr>
      <vt:lpstr>Office Theme</vt:lpstr>
      <vt:lpstr>PowerPoint Presentation</vt:lpstr>
      <vt:lpstr>GEAR UP Site-Level Staff</vt:lpstr>
      <vt:lpstr>PowerPoint Presentation</vt:lpstr>
      <vt:lpstr>PowerPoint Presentation</vt:lpstr>
      <vt:lpstr>TWO COHORTS Class of 2027 and 2028  PRIORITY GROUP Each year’s senior class  FIRST-YEAR OF POSTSECONDARY Each year for all students graduating from a participating West Virginia GEAR UP high school  STATEWIDE SERVICES Ongoing </vt:lpstr>
      <vt:lpstr>PowerPoint Presentation</vt:lpstr>
      <vt:lpstr>FREE Activities and Services</vt:lpstr>
      <vt:lpstr>FREE Activities and Services:  Senior Priority Group</vt:lpstr>
      <vt:lpstr>Family Action Network  (FANs)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Manuel</dc:creator>
  <cp:lastModifiedBy>Emily Hammond</cp:lastModifiedBy>
  <cp:revision>21</cp:revision>
  <dcterms:created xsi:type="dcterms:W3CDTF">2022-01-03T16:04:01Z</dcterms:created>
  <dcterms:modified xsi:type="dcterms:W3CDTF">2025-07-29T19:12:36Z</dcterms:modified>
</cp:coreProperties>
</file>